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wmf" ContentType="image/x-wmf"/>
  <Override PartName="/ppt/media/image17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24.wmf" ContentType="image/x-wmf"/>
  <Override PartName="/ppt/media/image19.wmf" ContentType="image/x-wmf"/>
  <Override PartName="/ppt/media/image23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4120920" cy="5136480"/>
          </a:xfrm>
          <a:prstGeom prst="rect">
            <a:avLst/>
          </a:prstGeom>
          <a:solidFill>
            <a:srgbClr val="ffd9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994760" y="0"/>
            <a:ext cx="5147280" cy="4119840"/>
          </a:xfrm>
          <a:prstGeom prst="rect">
            <a:avLst/>
          </a:prstGeom>
          <a:solidFill>
            <a:srgbClr val="93c47d">
              <a:alpha val="5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"/>
          <p:cNvSpPr/>
          <p:nvPr/>
        </p:nvSpPr>
        <p:spPr>
          <a:xfrm>
            <a:off x="3238200" y="54864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3"/>
          <p:cNvSpPr/>
          <p:nvPr/>
        </p:nvSpPr>
        <p:spPr>
          <a:xfrm>
            <a:off x="3238200" y="449892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583160" y="1733400"/>
            <a:ext cx="4553640" cy="1938240"/>
          </a:xfrm>
          <a:prstGeom prst="rect">
            <a:avLst/>
          </a:prstGeom>
          <a:solidFill>
            <a:srgbClr val="ffd9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1733400"/>
            <a:ext cx="4575960" cy="1938240"/>
          </a:xfrm>
          <a:prstGeom prst="rect">
            <a:avLst/>
          </a:prstGeom>
          <a:solidFill>
            <a:srgbClr val="40dada">
              <a:alpha val="53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3238200" y="450252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-13320" y="0"/>
            <a:ext cx="3936600" cy="5136480"/>
          </a:xfrm>
          <a:prstGeom prst="rect">
            <a:avLst/>
          </a:prstGeom>
          <a:solidFill>
            <a:srgbClr val="93c47d">
              <a:alpha val="5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1728360"/>
            <a:ext cx="9136800" cy="1938600"/>
          </a:xfrm>
          <a:prstGeom prst="rect">
            <a:avLst/>
          </a:prstGeom>
          <a:solidFill>
            <a:srgbClr val="93c47d">
              <a:alpha val="5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3238200" y="450252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971440" y="0"/>
            <a:ext cx="6165360" cy="5136480"/>
          </a:xfrm>
          <a:prstGeom prst="rect">
            <a:avLst/>
          </a:prstGeom>
          <a:solidFill>
            <a:srgbClr val="ffd9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/>
          <p:cNvSpPr/>
          <p:nvPr/>
        </p:nvSpPr>
        <p:spPr>
          <a:xfrm>
            <a:off x="5295600" y="54864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3"/>
          <p:cNvSpPr/>
          <p:nvPr/>
        </p:nvSpPr>
        <p:spPr>
          <a:xfrm>
            <a:off x="5295600" y="450324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0" y="0"/>
            <a:ext cx="9136800" cy="2867400"/>
          </a:xfrm>
          <a:prstGeom prst="rect">
            <a:avLst/>
          </a:prstGeom>
          <a:solidFill>
            <a:srgbClr val="ffd9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3238200" y="450252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082600" y="0"/>
            <a:ext cx="4971960" cy="5136480"/>
          </a:xfrm>
          <a:prstGeom prst="rect">
            <a:avLst/>
          </a:prstGeom>
          <a:solidFill>
            <a:srgbClr val="ffd9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2"/>
          <p:cNvSpPr/>
          <p:nvPr/>
        </p:nvSpPr>
        <p:spPr>
          <a:xfrm>
            <a:off x="3238200" y="54864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"/>
          <p:cNvSpPr/>
          <p:nvPr/>
        </p:nvSpPr>
        <p:spPr>
          <a:xfrm>
            <a:off x="3238200" y="449892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1523880" y="0"/>
            <a:ext cx="6089040" cy="5136480"/>
          </a:xfrm>
          <a:prstGeom prst="rect">
            <a:avLst/>
          </a:prstGeom>
          <a:solidFill>
            <a:srgbClr val="ffd96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0" y="0"/>
            <a:ext cx="7177680" cy="5136480"/>
          </a:xfrm>
          <a:prstGeom prst="rect">
            <a:avLst/>
          </a:prstGeom>
          <a:solidFill>
            <a:srgbClr val="93c47d">
              <a:alpha val="5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2"/>
          <p:cNvSpPr/>
          <p:nvPr/>
        </p:nvSpPr>
        <p:spPr>
          <a:xfrm>
            <a:off x="1054440" y="450324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wm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9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2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hyperlink" Target="http://www.monar.org/" TargetMode="External"/><Relationship Id="rId3" Type="http://schemas.openxmlformats.org/officeDocument/2006/relationships/hyperlink" Target="http://www.monar.org/placowka/stowarzyszenie-monar-poradnia-profilaktyki-leczenia-i-terapii-uzaleznien-w-jeleniej-gorze/" TargetMode="External"/><Relationship Id="rId4" Type="http://schemas.openxmlformats.org/officeDocument/2006/relationships/hyperlink" Target="https://www.szpitalmsw.net/index.php/informacje-o-szpitalu/informacje-o-poradni/poradnia-leczenia-uzaleznien" TargetMode="External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hyperlink" Target="http://www.narkomania.org.pl/baza-placowek/" TargetMode="External"/><Relationship Id="rId3" Type="http://schemas.openxmlformats.org/officeDocument/2006/relationships/hyperlink" Target="https://www.parpa.pl/index.php/placowki-lecznictwa/wojewodztwo-dolnoslaskie%22%20/" TargetMode="External"/><Relationship Id="rId4" Type="http://schemas.openxmlformats.org/officeDocument/2006/relationships/hyperlink" Target="https://www.uzaleznienia.org.pl/telefony-zaufania%22%20/" TargetMode="External"/><Relationship Id="rId5" Type="http://schemas.openxmlformats.org/officeDocument/2006/relationships/hyperlink" Target="https://narkomania.edu.pl/materialy_do_pobrania/Informator_Narkomania_gdzie_szukac_pomocy_www-1.pdf%22%20/" TargetMode="External"/><Relationship Id="rId6" Type="http://schemas.openxmlformats.org/officeDocument/2006/relationships/hyperlink" Target="https://aa24.pl/pl" TargetMode="External"/><Relationship Id="rId7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947880" y="720000"/>
            <a:ext cx="7685280" cy="22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1" lang="pl-PL" sz="4400" spc="-1" strike="noStrike">
                <a:solidFill>
                  <a:srgbClr val="000000"/>
                </a:solidFill>
                <a:latin typeface="Fira Sans"/>
                <a:ea typeface="Fira Sans"/>
              </a:rPr>
              <a:t>KIEDY POJAWIAJĄ SIĘ NARKOTYKI, ALKOHOL, DOPALACZE TO...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1008000" y="3060000"/>
            <a:ext cx="521316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1800" spc="-1" strike="noStrike">
                <a:solidFill>
                  <a:srgbClr val="000000"/>
                </a:solidFill>
                <a:latin typeface="Cabin"/>
                <a:ea typeface="Cabin"/>
              </a:rPr>
              <a:t>Kampania Informacyjna Miasta Jelenia Góra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441" name="" descr=""/>
          <p:cNvPicPr/>
          <p:nvPr/>
        </p:nvPicPr>
        <p:blipFill>
          <a:blip r:embed="rId2"/>
          <a:stretch/>
        </p:blipFill>
        <p:spPr>
          <a:xfrm>
            <a:off x="1107360" y="3960000"/>
            <a:ext cx="1405800" cy="436320"/>
          </a:xfrm>
          <a:prstGeom prst="rect">
            <a:avLst/>
          </a:prstGeom>
          <a:ln w="0">
            <a:noFill/>
          </a:ln>
        </p:spPr>
      </p:pic>
      <p:pic>
        <p:nvPicPr>
          <p:cNvPr id="442" name="" descr=""/>
          <p:cNvPicPr/>
          <p:nvPr/>
        </p:nvPicPr>
        <p:blipFill>
          <a:blip r:embed="rId3"/>
          <a:stretch/>
        </p:blipFill>
        <p:spPr>
          <a:xfrm>
            <a:off x="7036200" y="3423960"/>
            <a:ext cx="1236960" cy="126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968760" y="598680"/>
            <a:ext cx="720288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3000" spc="-1" strike="noStrike">
                <a:solidFill>
                  <a:srgbClr val="000000"/>
                </a:solidFill>
                <a:latin typeface="Fira Sans"/>
                <a:ea typeface="Fira Sans"/>
              </a:rPr>
              <a:t>Ponadto,</a:t>
            </a:r>
            <a:r>
              <a:rPr b="1" lang="pl-PL" sz="3000" spc="-1" strike="noStrike">
                <a:solidFill>
                  <a:srgbClr val="006699"/>
                </a:solidFill>
                <a:latin typeface="Fira Sans"/>
                <a:ea typeface="Fira Sans"/>
              </a:rPr>
              <a:t> </a:t>
            </a:r>
            <a:endParaRPr b="0" lang="pl-PL" sz="3000" spc="-1" strike="noStrike"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968760" y="1357920"/>
            <a:ext cx="5684400" cy="29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just"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pl-PL" sz="1600" spc="-1" strike="noStrike">
                <a:solidFill>
                  <a:srgbClr val="000000"/>
                </a:solidFill>
                <a:latin typeface="Fira Sans"/>
                <a:ea typeface="Fira Sans"/>
              </a:rPr>
              <a:t>zwróć uwagę, czy w rzeczach tej osoby nie znajdują się przedmioty mogące służyć do zażywania narkotyku (np.: fifki, fajki, igły, strzykawki, bibułki, tuby kleju, okopcone łyżki lub sreberka) lub podejrzane substancje (np. pastylki z wytłoczonymi wzorami, malutkie kolorowe papierki, biały proszek).</a:t>
            </a:r>
            <a:endParaRPr b="0" lang="pl-PL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pl-PL" sz="1600" spc="-1" strike="noStrike">
                <a:solidFill>
                  <a:srgbClr val="000000"/>
                </a:solidFill>
                <a:latin typeface="Fira Sans"/>
                <a:ea typeface="Fira Sans"/>
              </a:rPr>
              <a:t>Przy używaniu niektórych substancji może być wyczuwalny również charakterystyczny zapach z ust, woń ubrań lub włosów.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467" name="CustomShape 3"/>
          <p:cNvSpPr/>
          <p:nvPr/>
        </p:nvSpPr>
        <p:spPr>
          <a:xfrm>
            <a:off x="1054440" y="450324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1564920" y="1744920"/>
            <a:ext cx="5988240" cy="195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l-PL" sz="6000" spc="-1" strike="noStrike">
                <a:solidFill>
                  <a:srgbClr val="000000"/>
                </a:solidFill>
                <a:latin typeface="Fira Sans"/>
                <a:ea typeface="Fira Sans"/>
              </a:rPr>
              <a:t>PAMIĘTAJ!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Fira Sans"/>
                <a:ea typeface="Fira Sans"/>
              </a:rPr>
              <a:t>Twoja odpowiednia postawa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Fira Sans"/>
                <a:ea typeface="Fira Sans"/>
              </a:rPr>
              <a:t> i interwencja może pomóc</a:t>
            </a:r>
            <a:br/>
            <a:r>
              <a:rPr b="1" lang="pl-PL" sz="2400" spc="-1" strike="noStrike">
                <a:solidFill>
                  <a:srgbClr val="000000"/>
                </a:solidFill>
                <a:latin typeface="Fira Sans"/>
                <a:ea typeface="Fira Sans"/>
              </a:rPr>
              <a:t>komuś uniknąć poważnych problemów.</a:t>
            </a:r>
            <a:r>
              <a:rPr b="1" lang="pl-PL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2514240" y="1011600"/>
            <a:ext cx="413892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l-PL" sz="4800" spc="-1" strike="noStrike">
                <a:solidFill>
                  <a:srgbClr val="000000"/>
                </a:solidFill>
                <a:latin typeface="Fira Sans"/>
                <a:ea typeface="Fira Sans"/>
              </a:rPr>
              <a:t>JAKIE KROKI MOŻESZ PODJĄĆ?</a:t>
            </a:r>
            <a:endParaRPr b="0" lang="pl-PL" sz="4800" spc="-1" strike="noStrike">
              <a:latin typeface="Arial"/>
            </a:endParaRPr>
          </a:p>
        </p:txBody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1260000" y="360000"/>
            <a:ext cx="2188440" cy="7138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KONSULTACJE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>
            <a:off x="1260000" y="1440000"/>
            <a:ext cx="2188440" cy="7138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LECZENIE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472" name="CustomShape 3"/>
          <p:cNvSpPr/>
          <p:nvPr/>
        </p:nvSpPr>
        <p:spPr>
          <a:xfrm>
            <a:off x="1260000" y="3240000"/>
            <a:ext cx="2188440" cy="71424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ZOBOWIĄZANIE DO LECZENIA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473" name="CustomShape 4"/>
          <p:cNvSpPr/>
          <p:nvPr/>
        </p:nvSpPr>
        <p:spPr>
          <a:xfrm>
            <a:off x="4860000" y="360360"/>
            <a:ext cx="2645640" cy="713880"/>
          </a:xfrm>
          <a:custGeom>
            <a:avLst/>
            <a:gdLst/>
            <a:ahLst/>
            <a:rect l="l" t="t" r="r" b="b"/>
            <a:pathLst>
              <a:path w="7367" h="1502">
                <a:moveTo>
                  <a:pt x="439" y="0"/>
                </a:moveTo>
                <a:lnTo>
                  <a:pt x="6927" y="0"/>
                </a:lnTo>
                <a:lnTo>
                  <a:pt x="7366" y="439"/>
                </a:lnTo>
                <a:lnTo>
                  <a:pt x="7366" y="1061"/>
                </a:lnTo>
                <a:lnTo>
                  <a:pt x="6927" y="1501"/>
                </a:lnTo>
                <a:lnTo>
                  <a:pt x="439" y="1501"/>
                </a:lnTo>
                <a:lnTo>
                  <a:pt x="0" y="1061"/>
                </a:lnTo>
                <a:lnTo>
                  <a:pt x="0" y="439"/>
                </a:lnTo>
                <a:lnTo>
                  <a:pt x="439" y="0"/>
                </a:lnTo>
              </a:path>
            </a:pathLst>
          </a:custGeom>
          <a:solidFill>
            <a:srgbClr val="afd09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PUNKTY KONSULTACYJNO - INFORMACYJNE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474" name="CustomShape 5"/>
          <p:cNvSpPr/>
          <p:nvPr/>
        </p:nvSpPr>
        <p:spPr>
          <a:xfrm>
            <a:off x="4860000" y="1260000"/>
            <a:ext cx="2693880" cy="533880"/>
          </a:xfrm>
          <a:custGeom>
            <a:avLst/>
            <a:gdLst/>
            <a:ahLst/>
            <a:rect l="l" t="t" r="r" b="b"/>
            <a:pathLst>
              <a:path w="7502" h="1502">
                <a:moveTo>
                  <a:pt x="439" y="0"/>
                </a:moveTo>
                <a:lnTo>
                  <a:pt x="7061" y="0"/>
                </a:lnTo>
                <a:lnTo>
                  <a:pt x="7501" y="439"/>
                </a:lnTo>
                <a:lnTo>
                  <a:pt x="7501" y="1061"/>
                </a:lnTo>
                <a:lnTo>
                  <a:pt x="7061" y="1501"/>
                </a:lnTo>
                <a:lnTo>
                  <a:pt x="439" y="1501"/>
                </a:lnTo>
                <a:lnTo>
                  <a:pt x="0" y="1061"/>
                </a:lnTo>
                <a:lnTo>
                  <a:pt x="0" y="439"/>
                </a:lnTo>
                <a:lnTo>
                  <a:pt x="439" y="0"/>
                </a:lnTo>
              </a:path>
            </a:pathLst>
          </a:custGeom>
          <a:solidFill>
            <a:srgbClr val="b7b3ca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PORADNIE UZALEŻNIEŃ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475" name="CustomShape 6"/>
          <p:cNvSpPr/>
          <p:nvPr/>
        </p:nvSpPr>
        <p:spPr>
          <a:xfrm>
            <a:off x="4860000" y="1980000"/>
            <a:ext cx="2693880" cy="533880"/>
          </a:xfrm>
          <a:custGeom>
            <a:avLst/>
            <a:gdLst/>
            <a:ahLst/>
            <a:rect l="l" t="t" r="r" b="b"/>
            <a:pathLst>
              <a:path w="7502" h="1502">
                <a:moveTo>
                  <a:pt x="439" y="0"/>
                </a:moveTo>
                <a:lnTo>
                  <a:pt x="7061" y="0"/>
                </a:lnTo>
                <a:lnTo>
                  <a:pt x="7501" y="439"/>
                </a:lnTo>
                <a:lnTo>
                  <a:pt x="7501" y="1061"/>
                </a:lnTo>
                <a:lnTo>
                  <a:pt x="7061" y="1501"/>
                </a:lnTo>
                <a:lnTo>
                  <a:pt x="439" y="1501"/>
                </a:lnTo>
                <a:lnTo>
                  <a:pt x="0" y="1061"/>
                </a:lnTo>
                <a:lnTo>
                  <a:pt x="0" y="439"/>
                </a:lnTo>
                <a:lnTo>
                  <a:pt x="439" y="0"/>
                </a:lnTo>
              </a:path>
            </a:pathLst>
          </a:custGeom>
          <a:solidFill>
            <a:srgbClr val="ffdbb6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LECZENIE SZPITALNE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476" name="CustomShape 7"/>
          <p:cNvSpPr/>
          <p:nvPr/>
        </p:nvSpPr>
        <p:spPr>
          <a:xfrm>
            <a:off x="4681440" y="4500000"/>
            <a:ext cx="2875680" cy="533880"/>
          </a:xfrm>
          <a:custGeom>
            <a:avLst/>
            <a:gdLst/>
            <a:ahLst/>
            <a:rect l="l" t="t" r="r" b="b"/>
            <a:pathLst>
              <a:path w="7502" h="1502">
                <a:moveTo>
                  <a:pt x="439" y="0"/>
                </a:moveTo>
                <a:lnTo>
                  <a:pt x="7061" y="0"/>
                </a:lnTo>
                <a:lnTo>
                  <a:pt x="7501" y="439"/>
                </a:lnTo>
                <a:lnTo>
                  <a:pt x="7501" y="1061"/>
                </a:lnTo>
                <a:lnTo>
                  <a:pt x="7061" y="1501"/>
                </a:lnTo>
                <a:lnTo>
                  <a:pt x="439" y="1501"/>
                </a:lnTo>
                <a:lnTo>
                  <a:pt x="0" y="1061"/>
                </a:lnTo>
                <a:lnTo>
                  <a:pt x="0" y="439"/>
                </a:lnTo>
                <a:lnTo>
                  <a:pt x="439" y="0"/>
                </a:lnTo>
              </a:path>
            </a:pathLst>
          </a:custGeom>
          <a:solidFill>
            <a:srgbClr val="9999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SĄD REJONOWY</a:t>
            </a:r>
            <a:endParaRPr b="0" lang="pl-PL" sz="1400" spc="-1" strike="noStrike">
              <a:latin typeface="Arial"/>
            </a:endParaRPr>
          </a:p>
        </p:txBody>
      </p:sp>
      <p:pic>
        <p:nvPicPr>
          <p:cNvPr id="477" name="" descr=""/>
          <p:cNvPicPr/>
          <p:nvPr/>
        </p:nvPicPr>
        <p:blipFill>
          <a:blip r:embed="rId1"/>
          <a:stretch/>
        </p:blipFill>
        <p:spPr>
          <a:xfrm>
            <a:off x="5400000" y="2692800"/>
            <a:ext cx="1437840" cy="126432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478" name="Formula 8"/>
              <p:cNvSpPr txBox="1"/>
              <p:nvPr/>
            </p:nvSpPr>
            <p:spPr>
              <a:xfrm>
                <a:off x="4239360" y="2405520"/>
                <a:ext cx="713520" cy="35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479" name="Line 9"/>
          <p:cNvSpPr/>
          <p:nvPr/>
        </p:nvSpPr>
        <p:spPr>
          <a:xfrm>
            <a:off x="3454200" y="720000"/>
            <a:ext cx="1405800" cy="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Line 10"/>
          <p:cNvSpPr/>
          <p:nvPr/>
        </p:nvSpPr>
        <p:spPr>
          <a:xfrm flipV="1">
            <a:off x="3454200" y="1440000"/>
            <a:ext cx="1405800" cy="360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Line 11"/>
          <p:cNvSpPr/>
          <p:nvPr/>
        </p:nvSpPr>
        <p:spPr>
          <a:xfrm>
            <a:off x="3454200" y="1980000"/>
            <a:ext cx="1405800" cy="360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Line 12"/>
          <p:cNvSpPr/>
          <p:nvPr/>
        </p:nvSpPr>
        <p:spPr>
          <a:xfrm>
            <a:off x="6120000" y="3960000"/>
            <a:ext cx="0" cy="5385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Line 13"/>
          <p:cNvSpPr/>
          <p:nvPr/>
        </p:nvSpPr>
        <p:spPr>
          <a:xfrm>
            <a:off x="3454200" y="3577680"/>
            <a:ext cx="1945800" cy="2232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Line 14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Line 15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Line 16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Line 17"/>
          <p:cNvSpPr/>
          <p:nvPr/>
        </p:nvSpPr>
        <p:spPr>
          <a:xfrm flipV="1">
            <a:off x="7020000" y="2516760"/>
            <a:ext cx="0" cy="198324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Line 18"/>
          <p:cNvSpPr/>
          <p:nvPr/>
        </p:nvSpPr>
        <p:spPr>
          <a:xfrm flipV="1">
            <a:off x="7560000" y="1620000"/>
            <a:ext cx="0" cy="3060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Line 19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Line 20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540000" y="1692360"/>
            <a:ext cx="3413160" cy="31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Centrum Pomocy Uzależnionym od Alkoholu „Boberek” 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czynne od poniedziałku do piątku w godz.: 16</a:t>
            </a:r>
            <a:r>
              <a:rPr b="0" lang="pl-PL" sz="1400" spc="-1" strike="noStrike" baseline="14000000">
                <a:solidFill>
                  <a:srgbClr val="000000"/>
                </a:solidFill>
                <a:latin typeface="Fira Sans"/>
                <a:ea typeface="Times New Roman"/>
              </a:rPr>
              <a:t>00</a:t>
            </a: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- 20</a:t>
            </a:r>
            <a:r>
              <a:rPr b="0" lang="pl-PL" sz="1400" spc="-1" strike="noStrike" baseline="14000000">
                <a:solidFill>
                  <a:srgbClr val="000000"/>
                </a:solidFill>
                <a:latin typeface="Fira Sans"/>
                <a:ea typeface="Times New Roman"/>
              </a:rPr>
              <a:t>00</a:t>
            </a: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  ul. Długa 6 of.,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tel.: </a:t>
            </a: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75 752 37 25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</p:txBody>
      </p:sp>
      <p:sp>
        <p:nvSpPr>
          <p:cNvPr id="444" name="CustomShape 2"/>
          <p:cNvSpPr/>
          <p:nvPr/>
        </p:nvSpPr>
        <p:spPr>
          <a:xfrm>
            <a:off x="383400" y="396000"/>
            <a:ext cx="8429760" cy="69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pl-PL" sz="2200" spc="-1" strike="noStrike">
                <a:solidFill>
                  <a:srgbClr val="000000"/>
                </a:solidFill>
                <a:latin typeface="Fira sans"/>
                <a:ea typeface="Fira Sans"/>
              </a:rPr>
              <a:t>PUNKTY KONSULTACYJNO - INFORMACYJNE              NA TERENIE JELENIEJ GÓRY:</a:t>
            </a:r>
            <a:endParaRPr b="0" lang="pl-PL" sz="2200" spc="-1" strike="noStrike">
              <a:latin typeface="Arial"/>
            </a:endParaRPr>
          </a:p>
        </p:txBody>
      </p:sp>
      <p:sp>
        <p:nvSpPr>
          <p:cNvPr id="445" name="CustomShape 3"/>
          <p:cNvSpPr/>
          <p:nvPr/>
        </p:nvSpPr>
        <p:spPr>
          <a:xfrm>
            <a:off x="4500000" y="1692360"/>
            <a:ext cx="4313160" cy="31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Dział Interwencji Kryzysowej, Przeciwdziałania Przemocy i Uzależnieniom MOPS w Jeleniej Górze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czynny od poniedziałku do piątku w godz.: 08</a:t>
            </a:r>
            <a:r>
              <a:rPr b="0" lang="pl-PL" sz="1400" spc="-1" strike="noStrike" baseline="33000">
                <a:solidFill>
                  <a:srgbClr val="000000"/>
                </a:solidFill>
                <a:latin typeface="Fira Sans"/>
                <a:ea typeface="Cabin"/>
              </a:rPr>
              <a:t>00</a:t>
            </a: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 –18</a:t>
            </a:r>
            <a:r>
              <a:rPr b="0" lang="pl-PL" sz="1400" spc="-1" strike="noStrike" baseline="33000">
                <a:solidFill>
                  <a:srgbClr val="000000"/>
                </a:solidFill>
                <a:latin typeface="Fira Sans"/>
                <a:ea typeface="Cabin"/>
              </a:rPr>
              <a:t>00</a:t>
            </a: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,</a:t>
            </a: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tel.:</a:t>
            </a: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 75 64 39 100 </a:t>
            </a: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oraz</a:t>
            </a: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 781 500 563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776880" y="444960"/>
            <a:ext cx="8036280" cy="11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2600" spc="-1" strike="noStrike">
                <a:solidFill>
                  <a:srgbClr val="000000"/>
                </a:solidFill>
                <a:latin typeface="Fira Sans"/>
                <a:ea typeface="Fira Sans"/>
              </a:rPr>
              <a:t>PLACÓWKI TERAPII UZALEŻNIEŃ NA TERENIE JELENIEJ GÓRY :</a:t>
            </a:r>
            <a:endParaRPr b="0" lang="pl-PL" sz="2600" spc="-1" strike="noStrike"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180000" y="1728000"/>
            <a:ext cx="4313160" cy="22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Fira Sans"/>
              </a:rPr>
              <a:t>Stowarzyszenie MONAR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Fira Sans"/>
              </a:rPr>
              <a:t>Poradnia Profilaktyki, Leczenia i Terapii Uzależnień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Fira Sans"/>
              </a:rPr>
              <a:t>ul. Wolności nr 70,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Fira Sans"/>
              </a:rPr>
              <a:t>tel.: 75-647-33-90 / 91 / 94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900" spc="-1" strike="noStrike" u="sng">
                <a:solidFill>
                  <a:srgbClr val="0000ff"/>
                </a:solidFill>
                <a:uFillTx/>
                <a:latin typeface="Times New Roman"/>
                <a:ea typeface="Fira Sans"/>
                <a:hlinkClick r:id="rId2"/>
              </a:rPr>
              <a:t>http://www.monar.org</a:t>
            </a:r>
            <a:r>
              <a:rPr b="0" lang="pl-PL" sz="900" spc="-1" strike="noStrike">
                <a:solidFill>
                  <a:srgbClr val="000000"/>
                </a:solidFill>
                <a:latin typeface="Times New Roman"/>
                <a:ea typeface="Fira Sans"/>
              </a:rPr>
              <a:t> </a:t>
            </a:r>
            <a:endParaRPr b="0" lang="pl-PL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900" spc="-1" strike="noStrike" u="sng">
                <a:solidFill>
                  <a:srgbClr val="0000ff"/>
                </a:solidFill>
                <a:uFillTx/>
                <a:latin typeface="Times New Roman"/>
                <a:ea typeface="Fira Sans"/>
                <a:hlinkClick r:id="rId3"/>
              </a:rPr>
              <a:t>http://www.monar.org/placowka/stowarzyszenie-monar-poradnia-profilaktyki-leczenia-i-terapii-uzaleznien-w-jeleniej-gorze/</a:t>
            </a:r>
            <a:endParaRPr b="0" lang="pl-PL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900" spc="-1" strike="noStrike">
                <a:solidFill>
                  <a:srgbClr val="000000"/>
                </a:solidFill>
                <a:latin typeface="Fira Sans"/>
                <a:ea typeface="Fira Sans"/>
              </a:rPr>
              <a:t> </a:t>
            </a:r>
            <a:endParaRPr b="0" lang="pl-PL" sz="900" spc="-1" strike="noStrike">
              <a:latin typeface="Arial"/>
            </a:endParaRPr>
          </a:p>
        </p:txBody>
      </p:sp>
      <p:sp>
        <p:nvSpPr>
          <p:cNvPr id="448" name="CustomShape 3"/>
          <p:cNvSpPr/>
          <p:nvPr/>
        </p:nvSpPr>
        <p:spPr>
          <a:xfrm>
            <a:off x="7920000" y="4320000"/>
            <a:ext cx="678960" cy="62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4"/>
          <p:cNvSpPr/>
          <p:nvPr/>
        </p:nvSpPr>
        <p:spPr>
          <a:xfrm>
            <a:off x="4680000" y="1714680"/>
            <a:ext cx="4313160" cy="20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Fira Sans"/>
              </a:rPr>
              <a:t>Samodzielny Publiczny Zakład Opieki Zdrowotnej Szpital Specjalistyczny MSWiA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Fira Sans"/>
              </a:rPr>
              <a:t> 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Fira Sans"/>
              </a:rPr>
              <a:t>ul. Cieplicka nr 69-71,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400" spc="-1" strike="noStrike">
                <a:solidFill>
                  <a:srgbClr val="000000"/>
                </a:solidFill>
                <a:latin typeface="Fira sans"/>
                <a:ea typeface="Fira Sans"/>
              </a:rPr>
              <a:t>tel.: 75 64 35 772</a:t>
            </a:r>
            <a:r>
              <a:rPr b="1" lang="pl-PL" sz="1400" spc="-1" strike="noStrike">
                <a:solidFill>
                  <a:srgbClr val="cc3300"/>
                </a:solidFill>
                <a:latin typeface="Fira sans"/>
                <a:ea typeface="Fira Sans"/>
              </a:rPr>
              <a:t>  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900" spc="-1" strike="noStrike" u="sng">
                <a:solidFill>
                  <a:srgbClr val="0000ff"/>
                </a:solidFill>
                <a:uFillTx/>
                <a:latin typeface="Fira sans"/>
                <a:ea typeface="Fira Sans"/>
                <a:hlinkClick r:id="rId4"/>
              </a:rPr>
              <a:t>https://www.szpitalmsw.net/index.php/informacje-o-szpitalu/informacje-o-poradni/poradnia-leczenia-uzaleznien</a:t>
            </a:r>
            <a:endParaRPr b="0" lang="pl-PL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900" spc="-1" strike="noStrike">
              <a:latin typeface="Arial"/>
            </a:endParaRPr>
          </a:p>
        </p:txBody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60000" y="540000"/>
            <a:ext cx="3233160" cy="19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l-PL" sz="4000" spc="-1" strike="noStrike">
                <a:solidFill>
                  <a:srgbClr val="000000"/>
                </a:solidFill>
                <a:latin typeface="Fira Sans"/>
                <a:ea typeface="Fira Sans"/>
              </a:rPr>
              <a:t>WAŻNE</a:t>
            </a:r>
            <a:br/>
            <a:r>
              <a:rPr b="1" lang="pl-PL" sz="4000" spc="-1" strike="noStrike">
                <a:solidFill>
                  <a:srgbClr val="000000"/>
                </a:solidFill>
                <a:latin typeface="Fira Sans"/>
                <a:ea typeface="Fira Sans"/>
              </a:rPr>
              <a:t>NUMERY</a:t>
            </a:r>
            <a:br/>
            <a:endParaRPr b="0" lang="pl-PL" sz="4000" spc="-1" strike="noStrike">
              <a:latin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3420000" y="360000"/>
            <a:ext cx="6041160" cy="41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Fira sans"/>
                <a:ea typeface="Cabin"/>
              </a:rPr>
              <a:t>801 199 990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Ogólnopolski Telefon Zaufania Narkotyki  Narkomania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 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Fira sans"/>
                <a:ea typeface="Cabin"/>
              </a:rPr>
              <a:t>801 033 242 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Biuro Służby Krajowej Anonimowych Alkoholików w Polsce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Fira sans"/>
                <a:ea typeface="Cabin"/>
              </a:rPr>
              <a:t>22 823 65 31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Telefon Zaufania Uzależnień Stowarzyszenia „Monar”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 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Fira sans"/>
                <a:ea typeface="Cabin"/>
              </a:rPr>
              <a:t>801 888 448  /  22 692 82 26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Telefon zaufania HIV/AIDS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Fira sans"/>
                <a:ea typeface="Cabin"/>
              </a:rPr>
              <a:t>22 844 44 70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Fira sans"/>
                <a:ea typeface="Cabin"/>
              </a:rPr>
              <a:t>Telefon Zaufania dla Rodzin z Problemem Uzależnienia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8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Fira sans"/>
                <a:ea typeface="Calibri"/>
              </a:rPr>
              <a:t>116 111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8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Fira sans"/>
                <a:ea typeface="Cabin"/>
              </a:rPr>
              <a:t>Telefon zaufania dla dzieci i młodzieży</a:t>
            </a:r>
            <a:endParaRPr b="0" lang="pl-PL" sz="1600" spc="-1" strike="noStrike">
              <a:latin typeface="Arial"/>
            </a:endParaRPr>
          </a:p>
        </p:txBody>
      </p:sp>
      <p:pic>
        <p:nvPicPr>
          <p:cNvPr id="452" name="" descr=""/>
          <p:cNvPicPr/>
          <p:nvPr/>
        </p:nvPicPr>
        <p:blipFill>
          <a:blip r:embed="rId1"/>
          <a:stretch/>
        </p:blipFill>
        <p:spPr>
          <a:xfrm>
            <a:off x="360720" y="2160000"/>
            <a:ext cx="1253520" cy="112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1800000" y="540000"/>
            <a:ext cx="5758560" cy="7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2"/>
          <p:cNvSpPr/>
          <p:nvPr/>
        </p:nvSpPr>
        <p:spPr>
          <a:xfrm>
            <a:off x="361080" y="1080000"/>
            <a:ext cx="8273160" cy="34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spcAft>
                <a:spcPts val="1236"/>
              </a:spcAft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Cabin"/>
              </a:rPr>
              <a:t>Więcej informacji na temat „placówek pomocowych” na terenie całego kraju i przydatnych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Cabin"/>
              </a:rPr>
              <a:t>numerów telefonów znajdziesz klikając na linki:</a:t>
            </a: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236"/>
              </a:spcAft>
            </a:pPr>
            <a:r>
              <a:rPr b="0" lang="pl-PL" sz="900" spc="-1" strike="noStrike" u="sng">
                <a:solidFill>
                  <a:srgbClr val="0000ff"/>
                </a:solidFill>
                <a:uFillTx/>
                <a:latin typeface="Fira sans"/>
                <a:ea typeface="Cabin"/>
                <a:hlinkClick r:id="rId2"/>
              </a:rPr>
              <a:t>https://www.narkomania.org.pl/baza-placowek/</a:t>
            </a:r>
            <a:endParaRPr b="0" lang="pl-PL" sz="9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236"/>
              </a:spcAft>
            </a:pPr>
            <a:r>
              <a:rPr b="0" lang="pl-PL" sz="900" spc="-1" strike="noStrike" u="sng">
                <a:solidFill>
                  <a:srgbClr val="0000ff"/>
                </a:solidFill>
                <a:uFillTx/>
                <a:latin typeface="Fira sans"/>
                <a:ea typeface="Cabin"/>
                <a:hlinkClick r:id="rId3"/>
              </a:rPr>
              <a:t>https://www.parpa.pl/index.php/placowki-lecznictwa/wojewodztwo-dolnoslaskie</a:t>
            </a:r>
            <a:r>
              <a:rPr b="0" lang="pl-PL" sz="900" spc="-1" strike="noStrike">
                <a:solidFill>
                  <a:srgbClr val="000000"/>
                </a:solidFill>
                <a:latin typeface="Fira sans"/>
                <a:ea typeface="Calibri"/>
              </a:rPr>
              <a:t> </a:t>
            </a:r>
            <a:endParaRPr b="0" lang="pl-PL" sz="9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236"/>
              </a:spcAft>
            </a:pPr>
            <a:r>
              <a:rPr b="0" lang="pl-PL" sz="900" spc="-1" strike="noStrike" u="sng">
                <a:solidFill>
                  <a:srgbClr val="0000ff"/>
                </a:solidFill>
                <a:uFillTx/>
                <a:latin typeface="Fira sans"/>
                <a:ea typeface="Cabin"/>
                <a:hlinkClick r:id="rId4"/>
              </a:rPr>
              <a:t>https://www.uzaleznienia.org.pl/telefony-zaufania</a:t>
            </a:r>
            <a:r>
              <a:rPr b="1" lang="pl-PL" sz="900" spc="-1" strike="noStrike">
                <a:solidFill>
                  <a:srgbClr val="000000"/>
                </a:solidFill>
                <a:latin typeface="Fira sans"/>
                <a:ea typeface="Cabin"/>
              </a:rPr>
              <a:t> </a:t>
            </a:r>
            <a:endParaRPr b="0" lang="pl-PL" sz="900" spc="-1" strike="noStrike">
              <a:latin typeface="Arial"/>
            </a:endParaRPr>
          </a:p>
          <a:p>
            <a:pPr algn="just">
              <a:lnSpc>
                <a:spcPct val="108000"/>
              </a:lnSpc>
              <a:spcAft>
                <a:spcPts val="799"/>
              </a:spcAft>
            </a:pPr>
            <a:r>
              <a:rPr b="0" lang="pl-PL" sz="900" spc="-1" strike="noStrike" u="sng">
                <a:solidFill>
                  <a:srgbClr val="0000ff"/>
                </a:solidFill>
                <a:uFillTx/>
                <a:latin typeface="Fira sans"/>
                <a:ea typeface="Cabin"/>
                <a:hlinkClick r:id="rId5"/>
              </a:rPr>
              <a:t>https://narkomania.edu.pl/materialy_do_pobrania/Informator_Narkomania_gdzie_szukac_pomocy_www-1.pdf</a:t>
            </a:r>
            <a:r>
              <a:rPr b="1" lang="pl-PL" sz="900" spc="-1" strike="noStrike">
                <a:solidFill>
                  <a:srgbClr val="000000"/>
                </a:solidFill>
                <a:latin typeface="Fira sans"/>
                <a:ea typeface="Calibri"/>
              </a:rPr>
              <a:t> </a:t>
            </a:r>
            <a:endParaRPr b="0" lang="pl-PL" sz="900" spc="-1" strike="noStrike">
              <a:latin typeface="Arial"/>
            </a:endParaRPr>
          </a:p>
          <a:p>
            <a:pPr algn="just">
              <a:lnSpc>
                <a:spcPct val="108000"/>
              </a:lnSpc>
              <a:spcAft>
                <a:spcPts val="799"/>
              </a:spcAft>
            </a:pPr>
            <a:r>
              <a:rPr b="0" lang="pl-PL" sz="900" spc="-1" strike="noStrike" u="sng">
                <a:solidFill>
                  <a:srgbClr val="0000ff"/>
                </a:solidFill>
                <a:uFillTx/>
                <a:latin typeface="Fira sans"/>
                <a:ea typeface="Cabin"/>
                <a:hlinkClick r:id="rId6"/>
              </a:rPr>
              <a:t>https://aa24.pl/pl</a:t>
            </a:r>
            <a:endParaRPr b="0" lang="pl-PL" sz="900" spc="-1" strike="noStrike">
              <a:latin typeface="Arial"/>
            </a:endParaRPr>
          </a:p>
          <a:p>
            <a:pPr algn="just">
              <a:lnSpc>
                <a:spcPct val="108000"/>
              </a:lnSpc>
              <a:spcAft>
                <a:spcPts val="799"/>
              </a:spcAft>
            </a:pPr>
            <a:endParaRPr b="0" lang="pl-PL" sz="9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endParaRPr b="0" lang="pl-PL" sz="900" spc="-1" strike="noStrike"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457200" y="205200"/>
            <a:ext cx="822348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4"/>
          <p:cNvSpPr/>
          <p:nvPr/>
        </p:nvSpPr>
        <p:spPr>
          <a:xfrm>
            <a:off x="410760" y="1203480"/>
            <a:ext cx="8223480" cy="297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3240000" y="2012040"/>
            <a:ext cx="5753160" cy="10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137160" tIns="91440" bIns="91440" anchor="ctr">
            <a:noAutofit/>
          </a:bodyPr>
          <a:p>
            <a:pPr>
              <a:lnSpc>
                <a:spcPct val="108000"/>
              </a:lnSpc>
              <a:spcAft>
                <a:spcPts val="799"/>
              </a:spcAft>
            </a:pPr>
            <a:r>
              <a:rPr b="1" lang="pl-PL" sz="2800" spc="-1" strike="noStrike">
                <a:solidFill>
                  <a:srgbClr val="000000"/>
                </a:solidFill>
                <a:latin typeface="Fira Sans"/>
                <a:ea typeface="Fira Sans"/>
              </a:rPr>
              <a:t>Uzależnienie to nie koniec świata. Przy dzisiejszej wiedzy i możliwościach możesz rozwiązać problem, który dotknął Ciebie bądź Twoich bliskich.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458" name="" descr=""/>
          <p:cNvPicPr/>
          <p:nvPr/>
        </p:nvPicPr>
        <p:blipFill>
          <a:blip r:embed="rId2"/>
          <a:stretch/>
        </p:blipFill>
        <p:spPr>
          <a:xfrm>
            <a:off x="180000" y="1296000"/>
            <a:ext cx="2513160" cy="161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713160" y="360000"/>
            <a:ext cx="7769880" cy="41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pl-PL" sz="2600" spc="-1" strike="noStrike">
                <a:solidFill>
                  <a:srgbClr val="000000"/>
                </a:solidFill>
                <a:latin typeface="Fira sans"/>
                <a:ea typeface="Fira Sans"/>
              </a:rPr>
              <a:t>Pamiętaj!</a:t>
            </a:r>
            <a:br/>
            <a:r>
              <a:rPr b="1" lang="pl-PL" sz="1400" spc="-1" strike="noStrike">
                <a:solidFill>
                  <a:srgbClr val="3465a4"/>
                </a:solidFill>
                <a:latin typeface="Fira sans"/>
                <a:ea typeface="Fira Sans"/>
              </a:rPr>
              <a:t> </a:t>
            </a:r>
            <a:br/>
            <a:br/>
            <a:r>
              <a:rPr b="1" lang="pl-PL" sz="1600" spc="-1" strike="noStrike">
                <a:solidFill>
                  <a:srgbClr val="000000"/>
                </a:solidFill>
                <a:latin typeface="Fira sans"/>
                <a:ea typeface="Fira Sans"/>
              </a:rPr>
              <a:t>Osoby uzależnione często nie zdają sobie sprawy ze swojego uzależnienia. Przyjmowanie substancji traktują jako rozrywkę, odskocznię, z której w każdej chwili mogą zrezygnować.</a:t>
            </a:r>
            <a:br/>
            <a:r>
              <a:rPr b="1" lang="pl-PL" sz="1600" spc="-1" strike="noStrike">
                <a:solidFill>
                  <a:srgbClr val="000000"/>
                </a:solidFill>
                <a:latin typeface="Fira sans"/>
                <a:ea typeface="Fira Sans"/>
              </a:rPr>
              <a:t>Nic bardziej mylnego!</a:t>
            </a:r>
            <a:br/>
            <a:br/>
            <a:br/>
            <a:br/>
            <a:r>
              <a:rPr b="1" lang="pl-PL" sz="1600" spc="-1" strike="noStrike">
                <a:solidFill>
                  <a:srgbClr val="000000"/>
                </a:solidFill>
                <a:latin typeface="Fira sans"/>
                <a:ea typeface="Fira Sans"/>
              </a:rPr>
              <a:t>Uzależnienie od narkotyków, alkoholu jest bardzo poważnym problemem, stanowi źródło zagrożenia dla zdrowia i życia. </a:t>
            </a:r>
            <a:br/>
            <a:r>
              <a:rPr b="1" lang="pl-PL" sz="1600" spc="-1" strike="noStrike">
                <a:solidFill>
                  <a:srgbClr val="000000"/>
                </a:solidFill>
                <a:latin typeface="Fira sans"/>
                <a:ea typeface="Fira Sans"/>
              </a:rPr>
              <a:t>Wpływa negatywnie na funkcjonowanie społeczne, zawodowe,</a:t>
            </a:r>
            <a:br/>
            <a:r>
              <a:rPr b="1" lang="pl-PL" sz="1600" spc="-1" strike="noStrike">
                <a:solidFill>
                  <a:srgbClr val="000000"/>
                </a:solidFill>
                <a:latin typeface="Fira sans"/>
                <a:ea typeface="Fira Sans"/>
              </a:rPr>
              <a:t> a przede wszystkim w sferze rodziny.</a:t>
            </a:r>
            <a:r>
              <a:rPr b="1" lang="pl-PL" sz="1600" spc="-1" strike="noStrike">
                <a:solidFill>
                  <a:srgbClr val="000000"/>
                </a:solidFill>
                <a:latin typeface="Times New Roman"/>
                <a:ea typeface="Fira Sans"/>
              </a:rPr>
              <a:t> </a:t>
            </a:r>
            <a:br/>
            <a:endParaRPr b="0" lang="pl-PL" sz="1600" spc="-1" strike="noStrike">
              <a:latin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3238200" y="450252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720000" y="648000"/>
            <a:ext cx="7769880" cy="41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pl-PL" sz="3400" spc="-1" strike="noStrike">
                <a:solidFill>
                  <a:srgbClr val="000000"/>
                </a:solidFill>
                <a:latin typeface="Fira Sans"/>
                <a:ea typeface="Fira Sans"/>
              </a:rPr>
              <a:t>Jeśli masz nadzieję, </a:t>
            </a:r>
            <a:br/>
            <a:r>
              <a:rPr b="1" lang="pl-PL" sz="3400" spc="-1" strike="noStrike">
                <a:solidFill>
                  <a:srgbClr val="000000"/>
                </a:solidFill>
                <a:latin typeface="Fira Sans"/>
                <a:ea typeface="Fira Sans"/>
              </a:rPr>
              <a:t>że ktoś rozwiąże</a:t>
            </a:r>
            <a:br/>
            <a:r>
              <a:rPr b="1" lang="pl-PL" sz="3400" spc="-1" strike="noStrike">
                <a:solidFill>
                  <a:srgbClr val="000000"/>
                </a:solidFill>
                <a:latin typeface="Fira Sans"/>
                <a:ea typeface="Fira Sans"/>
              </a:rPr>
              <a:t>problem za Ciebie,</a:t>
            </a:r>
            <a:br/>
            <a:r>
              <a:rPr b="1" lang="pl-PL" sz="3400" spc="-1" strike="noStrike">
                <a:solidFill>
                  <a:srgbClr val="000000"/>
                </a:solidFill>
                <a:latin typeface="Fira Sans"/>
                <a:ea typeface="Fira Sans"/>
              </a:rPr>
              <a:t>to jesteś w błędzie.</a:t>
            </a:r>
            <a:br/>
            <a:br/>
            <a:br/>
            <a:br/>
            <a:endParaRPr b="0" lang="pl-PL" sz="3400" spc="-1" strike="noStrike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3238200" y="4502520"/>
            <a:ext cx="2660400" cy="88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720000" y="0"/>
            <a:ext cx="7769880" cy="5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l-PL" sz="2200" spc="-1" strike="noStrike">
                <a:solidFill>
                  <a:srgbClr val="000000"/>
                </a:solidFill>
                <a:latin typeface="Fira Sans"/>
                <a:ea typeface="Fira Sans"/>
              </a:rPr>
              <a:t>SYGNAŁY OSTRZEGAWCZE</a:t>
            </a:r>
            <a:endParaRPr b="0" lang="pl-PL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l-PL" sz="2200" spc="-1" strike="noStrike">
              <a:latin typeface="Arial"/>
            </a:endParaRPr>
          </a:p>
        </p:txBody>
      </p:sp>
      <p:sp>
        <p:nvSpPr>
          <p:cNvPr id="464" name="CustomShape 2"/>
          <p:cNvSpPr/>
          <p:nvPr/>
        </p:nvSpPr>
        <p:spPr>
          <a:xfrm>
            <a:off x="483120" y="360000"/>
            <a:ext cx="8222400" cy="485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1600" spc="-1" strike="noStrike">
                <a:solidFill>
                  <a:srgbClr val="000000"/>
                </a:solidFill>
                <a:latin typeface="Fira Sans"/>
                <a:ea typeface="Cabin"/>
              </a:rPr>
              <a:t>Na co zwracać uwagę poszukując objawów</a:t>
            </a:r>
            <a:endParaRPr b="0" lang="pl-PL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600" spc="-1" strike="noStrike">
                <a:solidFill>
                  <a:srgbClr val="000000"/>
                </a:solidFill>
                <a:latin typeface="Fira Sans"/>
                <a:ea typeface="Cabin"/>
              </a:rPr>
              <a:t>alkoholizmu lub zażywania narkotyków ?​</a:t>
            </a:r>
            <a:endParaRPr b="0" lang="pl-PL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l-PL" sz="1600" spc="-1" strike="noStrike">
              <a:latin typeface="Arial"/>
            </a:endParaRPr>
          </a:p>
          <a:p>
            <a:pPr marL="216000" indent="-210240" algn="ctr">
              <a:lnSpc>
                <a:spcPct val="100000"/>
              </a:lnSpc>
              <a:buClr>
                <a:srgbClr val="00331a"/>
              </a:buClr>
              <a:buFont typeface="Wingdings" charset="2"/>
              <a:buChar char=""/>
              <a:tabLst>
                <a:tab algn="l" pos="0"/>
              </a:tabLst>
            </a:pPr>
            <a:r>
              <a:rPr b="1" lang="pl-PL" sz="1400" spc="-1" strike="noStrike">
                <a:solidFill>
                  <a:srgbClr val="00331a"/>
                </a:solidFill>
                <a:latin typeface="Fira Sans"/>
                <a:ea typeface="Cabin"/>
              </a:rPr>
              <a:t>zwiększona ilość i częstotliwość picia alkoholu,</a:t>
            </a:r>
            <a:endParaRPr b="0" lang="pl-PL" sz="1400" spc="-1" strike="noStrike">
              <a:latin typeface="Arial"/>
            </a:endParaRPr>
          </a:p>
          <a:p>
            <a:pPr marL="216000" indent="-210240" algn="ctr">
              <a:lnSpc>
                <a:spcPct val="100000"/>
              </a:lnSpc>
              <a:buClr>
                <a:srgbClr val="00331a"/>
              </a:buClr>
              <a:buFont typeface="Wingdings" charset="2"/>
              <a:buChar char=""/>
              <a:tabLst>
                <a:tab algn="l" pos="0"/>
              </a:tabLst>
            </a:pPr>
            <a:r>
              <a:rPr b="1" lang="pl-PL" sz="1400" spc="-1" strike="noStrike">
                <a:solidFill>
                  <a:srgbClr val="00331a"/>
                </a:solidFill>
                <a:latin typeface="Fira Sans"/>
                <a:ea typeface="Cabin"/>
              </a:rPr>
              <a:t>bezsenność bądź częste zmęczenie i senność,</a:t>
            </a:r>
            <a:endParaRPr b="0" lang="pl-PL" sz="1400" spc="-1" strike="noStrike">
              <a:latin typeface="Arial"/>
            </a:endParaRPr>
          </a:p>
          <a:p>
            <a:pPr marL="216000" indent="-210240" algn="ctr">
              <a:lnSpc>
                <a:spcPct val="100000"/>
              </a:lnSpc>
              <a:buClr>
                <a:srgbClr val="00331a"/>
              </a:buClr>
              <a:buFont typeface="Wingdings" charset="2"/>
              <a:buChar char=""/>
              <a:tabLst>
                <a:tab algn="l" pos="0"/>
              </a:tabLst>
            </a:pPr>
            <a:r>
              <a:rPr b="1" lang="pl-PL" sz="1400" spc="-1" strike="noStrike">
                <a:solidFill>
                  <a:srgbClr val="00331a"/>
                </a:solidFill>
                <a:latin typeface="Fira Sans"/>
                <a:ea typeface="Cabin"/>
              </a:rPr>
              <a:t>niekontrolowanie emocji,</a:t>
            </a:r>
            <a:endParaRPr b="0" lang="pl-PL" sz="1400" spc="-1" strike="noStrike">
              <a:latin typeface="Arial"/>
            </a:endParaRPr>
          </a:p>
          <a:p>
            <a:pPr marL="216000" indent="-210240" algn="ctr">
              <a:lnSpc>
                <a:spcPct val="100000"/>
              </a:lnSpc>
              <a:buClr>
                <a:srgbClr val="00331a"/>
              </a:buClr>
              <a:buFont typeface="Wingdings" charset="2"/>
              <a:buChar char=""/>
              <a:tabLst>
                <a:tab algn="l" pos="0"/>
              </a:tabLst>
            </a:pPr>
            <a:r>
              <a:rPr b="1" lang="pl-PL" sz="1400" spc="-1" strike="noStrike">
                <a:solidFill>
                  <a:srgbClr val="00331a"/>
                </a:solidFill>
                <a:latin typeface="Fira Sans"/>
                <a:ea typeface="Cabin"/>
              </a:rPr>
              <a:t>zwiększony lub obniżony apetyt,</a:t>
            </a:r>
            <a:endParaRPr b="0" lang="pl-PL" sz="1400" spc="-1" strike="noStrike">
              <a:latin typeface="Arial"/>
            </a:endParaRPr>
          </a:p>
          <a:p>
            <a:pPr marL="216000" indent="-210240" algn="ctr">
              <a:lnSpc>
                <a:spcPct val="100000"/>
              </a:lnSpc>
              <a:buClr>
                <a:srgbClr val="00331a"/>
              </a:buClr>
              <a:buFont typeface="Wingdings" charset="2"/>
              <a:buChar char=""/>
              <a:tabLst>
                <a:tab algn="l" pos="0"/>
              </a:tabLst>
            </a:pPr>
            <a:r>
              <a:rPr b="1" lang="pl-PL" sz="1400" spc="-1" strike="noStrike">
                <a:solidFill>
                  <a:srgbClr val="00331a"/>
                </a:solidFill>
                <a:latin typeface="Fira Sans"/>
                <a:ea typeface="Cabin"/>
              </a:rPr>
              <a:t>obniżenie nastroju bądź nadmierna gadatliwość, euforia,</a:t>
            </a:r>
            <a:endParaRPr b="0" lang="pl-PL" sz="1400" spc="-1" strike="noStrike">
              <a:latin typeface="Arial"/>
            </a:endParaRPr>
          </a:p>
          <a:p>
            <a:pPr marL="216000" indent="-210240" algn="ctr">
              <a:lnSpc>
                <a:spcPct val="100000"/>
              </a:lnSpc>
              <a:buClr>
                <a:srgbClr val="00331a"/>
              </a:buClr>
              <a:buFont typeface="Wingdings" charset="2"/>
              <a:buChar char=""/>
              <a:tabLst>
                <a:tab algn="l" pos="0"/>
              </a:tabLst>
            </a:pPr>
            <a:r>
              <a:rPr b="1" lang="pl-PL" sz="1400" spc="-1" strike="noStrike">
                <a:solidFill>
                  <a:srgbClr val="00331a"/>
                </a:solidFill>
                <a:latin typeface="Fira Sans"/>
                <a:ea typeface="Cabin"/>
              </a:rPr>
              <a:t>zmiana zachowań,</a:t>
            </a:r>
            <a:endParaRPr b="0" lang="pl-PL" sz="1400" spc="-1" strike="noStrike">
              <a:latin typeface="Arial"/>
            </a:endParaRPr>
          </a:p>
          <a:p>
            <a:pPr marL="216000" indent="-210240" algn="ctr">
              <a:lnSpc>
                <a:spcPct val="100000"/>
              </a:lnSpc>
              <a:buClr>
                <a:srgbClr val="00331a"/>
              </a:buClr>
              <a:buFont typeface="Wingdings" charset="2"/>
              <a:buChar char=""/>
              <a:tabLst>
                <a:tab algn="l" pos="0"/>
              </a:tabLst>
            </a:pPr>
            <a:r>
              <a:rPr b="1" lang="pl-PL" sz="1400" spc="-1" strike="noStrike">
                <a:solidFill>
                  <a:srgbClr val="00331a"/>
                </a:solidFill>
                <a:latin typeface="Fira Sans"/>
                <a:ea typeface="Cabin"/>
              </a:rPr>
              <a:t>zaniedbywanie swoich dotychczasowych obowiązków i zainteresowań,</a:t>
            </a:r>
            <a:endParaRPr b="0" lang="pl-PL" sz="1400" spc="-1" strike="noStrike">
              <a:latin typeface="Arial"/>
            </a:endParaRPr>
          </a:p>
          <a:p>
            <a:pPr marL="216000" indent="-210240" algn="ctr">
              <a:lnSpc>
                <a:spcPct val="100000"/>
              </a:lnSpc>
              <a:buClr>
                <a:srgbClr val="00331a"/>
              </a:buClr>
              <a:buFont typeface="Wingdings" charset="2"/>
              <a:buChar char=""/>
              <a:tabLst>
                <a:tab algn="l" pos="0"/>
              </a:tabLst>
            </a:pPr>
            <a:r>
              <a:rPr b="1" lang="pl-PL" sz="1400" spc="-1" strike="noStrike">
                <a:solidFill>
                  <a:srgbClr val="00331a"/>
                </a:solidFill>
                <a:latin typeface="Fira Sans"/>
                <a:ea typeface="Cabin"/>
              </a:rPr>
              <a:t>izolowanie społeczne,</a:t>
            </a:r>
            <a:endParaRPr b="0" lang="pl-PL" sz="1400" spc="-1" strike="noStrike">
              <a:latin typeface="Arial"/>
            </a:endParaRPr>
          </a:p>
          <a:p>
            <a:pPr marL="216000" indent="-210240" algn="ctr">
              <a:lnSpc>
                <a:spcPct val="100000"/>
              </a:lnSpc>
              <a:buClr>
                <a:srgbClr val="00331a"/>
              </a:buClr>
              <a:buFont typeface="Wingdings" charset="2"/>
              <a:buChar char=""/>
              <a:tabLst>
                <a:tab algn="l" pos="0"/>
              </a:tabLst>
            </a:pPr>
            <a:r>
              <a:rPr b="1" lang="pl-PL" sz="1400" spc="-1" strike="noStrike">
                <a:solidFill>
                  <a:srgbClr val="00331a"/>
                </a:solidFill>
                <a:latin typeface="Fira Sans"/>
                <a:ea typeface="Cabin"/>
              </a:rPr>
              <a:t>w przypadku dzieci i młodzieży mogą wystąpić problemy z nauką, późne powroty do domu.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advTm="1000" p14:dur="2000"/>
    </mc:Choice>
    <mc:Fallback>
      <p:transition spd="slow" advTm="1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Application>LibreOffice/7.0.3.1$Windows_X86_64 LibreOffice_project/d7547858d014d4cf69878db179d326fc3483e082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pl-PL</dc:language>
  <cp:lastModifiedBy/>
  <dcterms:modified xsi:type="dcterms:W3CDTF">2021-07-13T09:11:13Z</dcterms:modified>
  <cp:revision>29</cp:revision>
  <dc:subject/>
  <dc:title/>
</cp:coreProperties>
</file>